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673" r:id="rId3"/>
  </p:sldMasterIdLst>
  <p:notesMasterIdLst>
    <p:notesMasterId r:id="rId60"/>
  </p:notesMasterIdLst>
  <p:handoutMasterIdLst>
    <p:handoutMasterId r:id="rId61"/>
  </p:handoutMasterIdLst>
  <p:sldIdLst>
    <p:sldId id="394" r:id="rId4"/>
    <p:sldId id="466" r:id="rId5"/>
    <p:sldId id="500" r:id="rId6"/>
    <p:sldId id="501" r:id="rId7"/>
    <p:sldId id="538" r:id="rId8"/>
    <p:sldId id="517" r:id="rId9"/>
    <p:sldId id="539" r:id="rId10"/>
    <p:sldId id="519" r:id="rId11"/>
    <p:sldId id="548" r:id="rId12"/>
    <p:sldId id="552" r:id="rId13"/>
    <p:sldId id="541" r:id="rId14"/>
    <p:sldId id="542" r:id="rId15"/>
    <p:sldId id="543" r:id="rId16"/>
    <p:sldId id="544" r:id="rId17"/>
    <p:sldId id="534" r:id="rId18"/>
    <p:sldId id="546" r:id="rId19"/>
    <p:sldId id="545" r:id="rId20"/>
    <p:sldId id="576" r:id="rId21"/>
    <p:sldId id="577" r:id="rId22"/>
    <p:sldId id="549" r:id="rId23"/>
    <p:sldId id="550" r:id="rId24"/>
    <p:sldId id="551" r:id="rId25"/>
    <p:sldId id="553" r:id="rId26"/>
    <p:sldId id="554" r:id="rId27"/>
    <p:sldId id="525" r:id="rId28"/>
    <p:sldId id="509" r:id="rId29"/>
    <p:sldId id="555" r:id="rId30"/>
    <p:sldId id="556" r:id="rId31"/>
    <p:sldId id="510" r:id="rId32"/>
    <p:sldId id="557" r:id="rId33"/>
    <p:sldId id="559" r:id="rId34"/>
    <p:sldId id="578" r:id="rId35"/>
    <p:sldId id="579" r:id="rId36"/>
    <p:sldId id="558" r:id="rId37"/>
    <p:sldId id="560" r:id="rId38"/>
    <p:sldId id="580" r:id="rId39"/>
    <p:sldId id="581" r:id="rId40"/>
    <p:sldId id="561" r:id="rId41"/>
    <p:sldId id="535" r:id="rId42"/>
    <p:sldId id="570" r:id="rId43"/>
    <p:sldId id="571" r:id="rId44"/>
    <p:sldId id="572" r:id="rId45"/>
    <p:sldId id="573" r:id="rId46"/>
    <p:sldId id="574" r:id="rId47"/>
    <p:sldId id="585" r:id="rId48"/>
    <p:sldId id="582" r:id="rId49"/>
    <p:sldId id="583" r:id="rId50"/>
    <p:sldId id="584" r:id="rId51"/>
    <p:sldId id="575" r:id="rId52"/>
    <p:sldId id="505" r:id="rId53"/>
    <p:sldId id="503" r:id="rId54"/>
    <p:sldId id="563" r:id="rId55"/>
    <p:sldId id="564" r:id="rId56"/>
    <p:sldId id="442" r:id="rId57"/>
    <p:sldId id="352" r:id="rId58"/>
    <p:sldId id="393" r:id="rId5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F7171"/>
    <a:srgbClr val="37A9FF"/>
    <a:srgbClr val="F58C51"/>
    <a:srgbClr val="E85C0E"/>
    <a:srgbClr val="F8DC9E"/>
    <a:srgbClr val="FBEEC9"/>
    <a:srgbClr val="603A14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66" autoAdjust="0"/>
    <p:restoredTop sz="94595" autoAdjust="0"/>
  </p:normalViewPr>
  <p:slideViewPr>
    <p:cSldViewPr>
      <p:cViewPr varScale="1">
        <p:scale>
          <a:sx n="83" d="100"/>
          <a:sy n="83" d="100"/>
        </p:scale>
        <p:origin x="509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30-Sep-16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30-Sep-16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30-Sep-16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614" y="5403851"/>
            <a:ext cx="2061096" cy="1454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487630" cy="1655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39287" y="1700215"/>
            <a:ext cx="11805642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endParaRPr lang="bg-BG" altLang="bg-BG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7717E2DA-9AE0-40F8-8B46-66D398B27000}" type="slidenum">
              <a:rPr lang="bg-BG" altLang="bg-BG"/>
              <a:pPr/>
              <a:t>‹#›</a:t>
            </a:fld>
            <a:endParaRPr lang="bg-BG" altLang="bg-BG"/>
          </a:p>
        </p:txBody>
      </p:sp>
    </p:spTree>
    <p:extLst>
      <p:ext uri="{BB962C8B-B14F-4D97-AF65-F5344CB8AC3E}">
        <p14:creationId xmlns:p14="http://schemas.microsoft.com/office/powerpoint/2010/main" val="407665880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30-Sep-16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30-Sep-16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30-Sep-16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regexr.com/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2" Type="http://schemas.openxmlformats.org/officeDocument/2006/relationships/hyperlink" Target="http://www.regexr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oo.gl/NbBIPe" TargetMode="External"/><Relationship Id="rId4" Type="http://schemas.openxmlformats.org/officeDocument/2006/relationships/hyperlink" Target="https://www.debuggex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3schools.com/jsref/jsref_obj_regexp.asp" TargetMode="External"/><Relationship Id="rId2" Type="http://schemas.openxmlformats.org/officeDocument/2006/relationships/hyperlink" Target="http://regexon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ogella.com/tutorials/JavaRegularExpressions/article.html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7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fundamentals" TargetMode="External"/><Relationship Id="rId21" Type="http://schemas.openxmlformats.org/officeDocument/2006/relationships/image" Target="../media/image41.png"/><Relationship Id="rId7" Type="http://schemas.openxmlformats.org/officeDocument/2006/relationships/image" Target="../media/image34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5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8.png"/><Relationship Id="rId1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98812" y="647700"/>
            <a:ext cx="8277651" cy="1171552"/>
          </a:xfrm>
        </p:spPr>
        <p:txBody>
          <a:bodyPr>
            <a:normAutofit fontScale="90000"/>
          </a:bodyPr>
          <a:lstStyle/>
          <a:p>
            <a:r>
              <a:rPr lang="en-US" dirty="0"/>
              <a:t>Strings and Regular Expressions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Strings, String Operations, Regular Expressions, Match, Split, Replace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67378" y="3599490"/>
            <a:ext cx="172707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Strings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 </a:t>
            </a:r>
            <a:r>
              <a:rPr lang="en-US" b="1" spc="50" noProof="1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RegExp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6191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/>
          <p:cNvGrpSpPr/>
          <p:nvPr/>
        </p:nvGrpSpPr>
        <p:grpSpPr>
          <a:xfrm>
            <a:off x="6209585" y="3341024"/>
            <a:ext cx="5297256" cy="2835494"/>
            <a:chOff x="6209585" y="3341024"/>
            <a:chExt cx="5297256" cy="283549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165441">
              <a:off x="6209585" y="5072147"/>
              <a:ext cx="5103137" cy="1104371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</p:spPr>
        </p:pic>
        <p:pic>
          <p:nvPicPr>
            <p:cNvPr id="26" name="Picture 4" descr="Резултат с изображение за text icon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46937">
              <a:off x="9987369" y="3422041"/>
              <a:ext cx="1519472" cy="151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Резултат с изображение за regex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3286">
              <a:off x="7282534" y="3341024"/>
              <a:ext cx="2804466" cy="1314570"/>
            </a:xfrm>
            <a:prstGeom prst="roundRect">
              <a:avLst>
                <a:gd name="adj" fmla="val 27271"/>
              </a:avLst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" descr="C:\Trash\dna-chain.png"/>
            <p:cNvPicPr>
              <a:picLocks noChangeAspect="1" noChangeArrowheads="1"/>
            </p:cNvPicPr>
            <p:nvPr/>
          </p:nvPicPr>
          <p:blipFill>
            <a:blip r:embed="rId12" cstate="print">
              <a:lum contras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99518">
              <a:off x="7141679" y="4293208"/>
              <a:ext cx="2866695" cy="73896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Operations: Split / Replace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4" y="1369606"/>
            <a:ext cx="10667998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like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tokens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console.log(tokens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["I", "like", "", "", "", "JS"]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tokens = tokens.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 =&gt; s!='');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console.log(tokens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["I", "like", "JS"]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console.log(tokens.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like JS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0414" y="4581732"/>
            <a:ext cx="10667998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 = "I like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JS is cool";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('JS',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"C#"));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like C#. JS is cool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(/JS/g,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"C#"));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like C#. C# is cool</a:t>
            </a:r>
          </a:p>
        </p:txBody>
      </p:sp>
    </p:spTree>
    <p:extLst>
      <p:ext uri="{BB962C8B-B14F-4D97-AF65-F5344CB8AC3E}">
        <p14:creationId xmlns:p14="http://schemas.microsoft.com/office/powerpoint/2010/main" val="5948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Count the number of times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occurs in a text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 Occurrences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7023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87489" y="1943426"/>
            <a:ext cx="209358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87490" y="2466646"/>
            <a:ext cx="2093589" cy="22271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36000" bIns="3600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quick brown fox jumps over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lay dog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3182199" y="1943426"/>
            <a:ext cx="8384213" cy="40135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countStringInText([str, text]) {</a:t>
            </a:r>
          </a:p>
          <a:p>
            <a:r>
              <a:rPr lang="en-US" sz="2700" dirty="0"/>
              <a:t>  let count = 0;</a:t>
            </a:r>
          </a:p>
          <a:p>
            <a:r>
              <a:rPr lang="en-US" sz="2700" dirty="0"/>
              <a:t>  let index = text.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2700" dirty="0"/>
              <a:t>(str);</a:t>
            </a:r>
          </a:p>
          <a:p>
            <a:r>
              <a:rPr lang="en-US" sz="2700" dirty="0"/>
              <a:t>  while (index &gt; -1) {</a:t>
            </a:r>
          </a:p>
          <a:p>
            <a:r>
              <a:rPr lang="en-US" sz="2700" dirty="0"/>
              <a:t>    count++;</a:t>
            </a:r>
          </a:p>
          <a:p>
            <a:r>
              <a:rPr lang="en-US" sz="2700" dirty="0"/>
              <a:t>    index = text.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2700" dirty="0"/>
              <a:t>(str, index + 1);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  return count;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3808413" y="5430369"/>
            <a:ext cx="7758000" cy="5265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countStringInText(['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am</a:t>
            </a:r>
            <a:r>
              <a:rPr lang="en-US" dirty="0"/>
              <a:t>',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 am cool. Bam</a:t>
            </a:r>
            <a:r>
              <a:rPr lang="en-US" dirty="0"/>
              <a:t>'])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// 2</a:t>
            </a:r>
          </a:p>
        </p:txBody>
      </p:sp>
      <p:sp>
        <p:nvSpPr>
          <p:cNvPr id="5" name="Arrow: Down 4"/>
          <p:cNvSpPr/>
          <p:nvPr/>
        </p:nvSpPr>
        <p:spPr>
          <a:xfrm>
            <a:off x="1594966" y="4915226"/>
            <a:ext cx="278636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87489" y="5438852"/>
            <a:ext cx="209358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36000" bIns="36000">
            <a:spAutoFit/>
          </a:bodyPr>
          <a:lstStyle/>
          <a:p>
            <a:pPr algn="ctr"/>
            <a:r>
              <a:rPr lang="it-IT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0959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snippets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parentheses</a:t>
            </a:r>
          </a:p>
          <a:p>
            <a:pPr lvl="1"/>
            <a:r>
              <a:rPr lang="en-US" dirty="0"/>
              <a:t>Parentheses cannot be nested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Text from Parentheses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441627" y="4495800"/>
            <a:ext cx="322474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Bulgarian brandy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</a:p>
        </p:txBody>
      </p:sp>
      <p:sp>
        <p:nvSpPr>
          <p:cNvPr id="5" name="Down Arrow Callout 4"/>
          <p:cNvSpPr/>
          <p:nvPr/>
        </p:nvSpPr>
        <p:spPr>
          <a:xfrm>
            <a:off x="1291492" y="2627672"/>
            <a:ext cx="9525008" cy="1709477"/>
          </a:xfrm>
          <a:prstGeom prst="downArrowCallout">
            <a:avLst>
              <a:gd name="adj1" fmla="val 16568"/>
              <a:gd name="adj2" fmla="val 20784"/>
              <a:gd name="adj3" fmla="val 25000"/>
              <a:gd name="adj4" fmla="val 62505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54000" bIns="7200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Rakiya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Bulgarian brandy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 is home-made liquor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alcoholic drink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). It can be made of grapes, plums or other fruits</a:t>
            </a:r>
            <a:r>
              <a:rPr lang="bg-BG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even apples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).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41626" y="5187438"/>
            <a:ext cx="322474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alcoholic drink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441626" y="5881178"/>
            <a:ext cx="322474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even apples</a:t>
            </a:r>
          </a:p>
        </p:txBody>
      </p:sp>
    </p:spTree>
    <p:extLst>
      <p:ext uri="{BB962C8B-B14F-4D97-AF65-F5344CB8AC3E}">
        <p14:creationId xmlns:p14="http://schemas.microsoft.com/office/powerpoint/2010/main" val="3498475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Text from Parentheses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8989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681900" y="1123336"/>
            <a:ext cx="10822712" cy="4953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function extractTextFromParenthesis([text]) {</a:t>
            </a:r>
          </a:p>
          <a:p>
            <a:r>
              <a:rPr lang="en-US" dirty="0"/>
              <a:t>  let result = [];</a:t>
            </a:r>
          </a:p>
          <a:p>
            <a:r>
              <a:rPr lang="en-US" dirty="0"/>
              <a:t>  let startIndex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/>
              <a:t>');</a:t>
            </a:r>
          </a:p>
          <a:p>
            <a:r>
              <a:rPr lang="en-US" dirty="0"/>
              <a:t>  while (startIndex &gt; -1) {</a:t>
            </a:r>
          </a:p>
          <a:p>
            <a:r>
              <a:rPr lang="en-US" dirty="0"/>
              <a:t>    let endIndex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/>
              <a:t>', startIndex);</a:t>
            </a:r>
          </a:p>
          <a:p>
            <a:r>
              <a:rPr lang="en-US" dirty="0"/>
              <a:t>    if (endIndex == -1)</a:t>
            </a:r>
          </a:p>
          <a:p>
            <a:r>
              <a:rPr lang="en-US" dirty="0"/>
              <a:t>      break;</a:t>
            </a:r>
          </a:p>
          <a:p>
            <a:r>
              <a:rPr lang="en-US" dirty="0"/>
              <a:t>    let snippet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substring</a:t>
            </a:r>
            <a:r>
              <a:rPr lang="en-US" dirty="0"/>
              <a:t>(startIndex + 1, endIndex);</a:t>
            </a:r>
          </a:p>
          <a:p>
            <a:r>
              <a:rPr lang="en-US" dirty="0"/>
              <a:t>    result.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dirty="0"/>
              <a:t>(snippet);</a:t>
            </a:r>
          </a:p>
          <a:p>
            <a:r>
              <a:rPr lang="en-US" dirty="0"/>
              <a:t>    startIndex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/>
              <a:t>', endIndex);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console.log(result.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dirty="0"/>
              <a:t>(', '));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998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Extract 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sz="3200" dirty="0"/>
              <a:t> and their combined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sz="3200" dirty="0"/>
              <a:t> from a text table: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Aggregate Table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7023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246624" y="4554784"/>
            <a:ext cx="3354972" cy="1465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Sofia, Plovdiv, Varna, Yambol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1275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246624" y="1838090"/>
            <a:ext cx="3354972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Sofia      | 300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Plovdiv    | 500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Varna      | 200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Yambol     | 275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608012" y="1833472"/>
            <a:ext cx="7355804" cy="4186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function aggregateTable(lines) {</a:t>
            </a:r>
          </a:p>
          <a:p>
            <a:r>
              <a:rPr lang="en-US" dirty="0"/>
              <a:t>  let sum = 0, list = [];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dirty="0"/>
              <a:t> (let 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dirty="0"/>
              <a:t> lines) {</a:t>
            </a:r>
          </a:p>
          <a:p>
            <a:r>
              <a:rPr lang="en-US" dirty="0"/>
              <a:t>    let townData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line.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</a:t>
            </a:r>
            <a:r>
              <a:rPr lang="en-US" dirty="0"/>
              <a:t>'),</a:t>
            </a:r>
          </a:p>
          <a:p>
            <a:r>
              <a:rPr lang="en-US" dirty="0"/>
              <a:t>      townName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townData[1].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trim</a:t>
            </a:r>
            <a:r>
              <a:rPr lang="en-US" dirty="0"/>
              <a:t>(),</a:t>
            </a:r>
          </a:p>
          <a:p>
            <a:r>
              <a:rPr lang="en-US" dirty="0"/>
              <a:t>      income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Number(townData[2].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trim</a:t>
            </a:r>
            <a:r>
              <a:rPr lang="en-US" dirty="0"/>
              <a:t>());</a:t>
            </a:r>
          </a:p>
          <a:p>
            <a:r>
              <a:rPr lang="en-US" dirty="0"/>
              <a:t>    list.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dirty="0"/>
              <a:t>(townName);</a:t>
            </a:r>
          </a:p>
          <a:p>
            <a:r>
              <a:rPr lang="en-US" dirty="0"/>
              <a:t>    sum += income;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console.log(list.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dirty="0"/>
              <a:t>(', ')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+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\n</a:t>
            </a:r>
            <a:r>
              <a:rPr lang="en-US" dirty="0"/>
              <a:t>'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+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sum);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Arrow: Down 2"/>
          <p:cNvSpPr/>
          <p:nvPr/>
        </p:nvSpPr>
        <p:spPr>
          <a:xfrm>
            <a:off x="9743914" y="3859560"/>
            <a:ext cx="360391" cy="4676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38268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100" dirty="0"/>
              <a:t>Write a function that prints purchased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products</a:t>
            </a:r>
            <a:r>
              <a:rPr lang="en-US" sz="3100" dirty="0"/>
              <a:t> (comma separated) and their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100" dirty="0"/>
              <a:t> from a list of products and sums (given as string array):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Restaurant Bill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7356" y="2307252"/>
            <a:ext cx="10515600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printBill(input)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items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((x,i) =&gt; i%2==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((x,i) =&gt; i%2==1)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(Number)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reduce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((a,b) =&gt; a + b);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console.log(`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You purchased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${items.join(', ')}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for a total sum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${sum}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6296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436812" y="5499646"/>
            <a:ext cx="8916144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printBill(['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1.35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Pancakes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2.88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2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are given a list of email addresses</a:t>
            </a:r>
          </a:p>
          <a:p>
            <a:r>
              <a:rPr lang="en-US" sz="3200" dirty="0"/>
              <a:t>Write a JS program that generates usernames by combining:</a:t>
            </a:r>
          </a:p>
          <a:p>
            <a:pPr lvl="1"/>
            <a:r>
              <a:rPr lang="en-US" sz="3000" dirty="0"/>
              <a:t>Email’s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alias</a:t>
            </a:r>
            <a:r>
              <a:rPr lang="en-US" sz="3000" dirty="0"/>
              <a:t> (e.g. </a:t>
            </a:r>
            <a:r>
              <a:rPr lang="en-US" sz="3000" noProof="1"/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someone@domain.tld</a:t>
            </a:r>
            <a:r>
              <a:rPr lang="en-US" sz="3000" noProof="1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someone</a:t>
            </a:r>
            <a:r>
              <a:rPr lang="en-US" sz="3000" dirty="0">
                <a:sym typeface="Wingdings" panose="05000000000000000000" pitchFamily="2" charset="2"/>
              </a:rPr>
              <a:t>")</a:t>
            </a:r>
            <a:r>
              <a:rPr lang="en-US" sz="3000" dirty="0"/>
              <a:t>  + 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3000" dirty="0"/>
              <a:t>" +</a:t>
            </a:r>
          </a:p>
          <a:p>
            <a:pPr lvl="1"/>
            <a:r>
              <a:rPr lang="en-US" sz="3000" dirty="0"/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 letters</a:t>
            </a:r>
            <a:r>
              <a:rPr lang="en-US" sz="3000" dirty="0"/>
              <a:t> of email's domain words (e.g.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softuni.bg</a:t>
            </a:r>
            <a:r>
              <a:rPr lang="en-US" sz="3000" dirty="0"/>
              <a:t>"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en-US" sz="3000" noProof="1">
                <a:sym typeface="Wingdings" panose="05000000000000000000" pitchFamily="2" charset="2"/>
              </a:rPr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sb</a:t>
            </a:r>
            <a:r>
              <a:rPr lang="en-US" sz="3000" noProof="1">
                <a:sym typeface="Wingdings" panose="05000000000000000000" pitchFamily="2" charset="2"/>
              </a:rPr>
              <a:t>")</a:t>
            </a:r>
            <a:endParaRPr lang="en-US" sz="3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Username by Email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670929" y="3886616"/>
            <a:ext cx="4642458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om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todor_43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om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bay.ivan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6594828" y="4728334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257269" y="3886616"/>
            <a:ext cx="3256743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peshoo.gc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todor_43.mdb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foo.bc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bay.ivan.usn</a:t>
            </a:r>
          </a:p>
        </p:txBody>
      </p:sp>
    </p:spTree>
    <p:extLst>
      <p:ext uri="{BB962C8B-B14F-4D97-AF65-F5344CB8AC3E}">
        <p14:creationId xmlns:p14="http://schemas.microsoft.com/office/powerpoint/2010/main" val="793237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Username by Email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29685" y="1141006"/>
            <a:ext cx="10529455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extractUsernames(inputEmails)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results = [];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email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inputEmails)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alias, domain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username = alias +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domainParts = domain.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domainParts.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 =&gt; username += p[0]);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results.push(username);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console.log(results.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(', '));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370013" y="5526822"/>
            <a:ext cx="9989128" cy="4993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extractUsernames(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['</a:t>
            </a:r>
            <a:r>
              <a:rPr 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pesho@gmail.com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tod_or@mail.dir.bg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4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are given a text and a list of strings that need to be censored</a:t>
            </a:r>
          </a:p>
          <a:p>
            <a:r>
              <a:rPr lang="en-US" sz="3200" dirty="0"/>
              <a:t>Write a JS program that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replaces</a:t>
            </a:r>
            <a:r>
              <a:rPr lang="en-US" sz="3200" dirty="0"/>
              <a:t> all occurrences of the banned strings with dashes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equal length</a:t>
            </a:r>
            <a:endParaRPr lang="en-US" sz="30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Censorship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419235" y="3292071"/>
            <a:ext cx="7347178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['roses are 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en-US" sz="2800" b="1" noProof="1">
                <a:solidFill>
                  <a:srgbClr val="37A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violets are</a:t>
            </a:r>
            <a:r>
              <a:rPr lang="en-US" sz="28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blue',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</a:t>
            </a:r>
            <a:r>
              <a:rPr lang="en-US" sz="2800" b="1" noProof="1">
                <a:solidFill>
                  <a:srgbClr val="37A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violets are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endParaRPr lang="en-US" sz="2800" b="1" noProof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</a:t>
            </a:r>
            <a:endParaRPr lang="en-US" sz="2800" b="1" noProof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rrow: Right 10"/>
          <p:cNvSpPr/>
          <p:nvPr/>
        </p:nvSpPr>
        <p:spPr>
          <a:xfrm rot="5400000">
            <a:off x="5902323" y="4990592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419235" y="5479652"/>
            <a:ext cx="7347178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roses are 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</a:t>
            </a:r>
            <a:r>
              <a:rPr lang="en-US" sz="2800" b="1" noProof="1">
                <a:solidFill>
                  <a:srgbClr val="37A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blue</a:t>
            </a:r>
          </a:p>
        </p:txBody>
      </p:sp>
    </p:spTree>
    <p:extLst>
      <p:ext uri="{BB962C8B-B14F-4D97-AF65-F5344CB8AC3E}">
        <p14:creationId xmlns:p14="http://schemas.microsoft.com/office/powerpoint/2010/main" val="1461493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Censorship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6410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829685" y="1141006"/>
            <a:ext cx="10529455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censor(input)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text = input[0];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words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current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words)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replaced = '-'.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repeat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(current.length);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(current) &gt; -1)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text = 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(current, replaced);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text;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37011" y="5080546"/>
            <a:ext cx="7327467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censor(['I like C#, HTML, JS and PHP',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'C#', 'HTML', 'PHP'])</a:t>
            </a:r>
          </a:p>
        </p:txBody>
      </p:sp>
    </p:spTree>
    <p:extLst>
      <p:ext uri="{BB962C8B-B14F-4D97-AF65-F5344CB8AC3E}">
        <p14:creationId xmlns:p14="http://schemas.microsoft.com/office/powerpoint/2010/main" val="93671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Strings in JavaScript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String Operations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Search, Substring, Trim,</a:t>
            </a:r>
            <a:br>
              <a:rPr lang="en-US" dirty="0"/>
            </a:br>
            <a:r>
              <a:rPr lang="en-US" dirty="0"/>
              <a:t>Replace, Delete, Split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HTML Escaping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Regular Expressions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Validate, Find Matches,</a:t>
            </a:r>
            <a:br>
              <a:rPr lang="en-US" dirty="0"/>
            </a:br>
            <a:r>
              <a:rPr lang="en-US" dirty="0"/>
              <a:t>Groups, Split, Replace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412" y="5562600"/>
            <a:ext cx="10563648" cy="820600"/>
          </a:xfrm>
        </p:spPr>
        <p:txBody>
          <a:bodyPr/>
          <a:lstStyle/>
          <a:p>
            <a:r>
              <a:rPr lang="en-US" dirty="0"/>
              <a:t>HTML Escaping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06736" y="1371600"/>
            <a:ext cx="9271000" cy="3810000"/>
            <a:chOff x="1406736" y="1371600"/>
            <a:chExt cx="9271000" cy="3810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736" y="1371600"/>
              <a:ext cx="9271000" cy="38100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 rot="21262715">
              <a:off x="4628176" y="3963552"/>
              <a:ext cx="3172920" cy="769441"/>
            </a:xfrm>
            <a:prstGeom prst="rect">
              <a:avLst/>
            </a:prstGeom>
          </p:spPr>
          <p:txBody>
            <a:bodyPr wrap="none">
              <a:prstTxWarp prst="textCanUp">
                <a:avLst/>
              </a:prstTxWarp>
              <a:spAutoFit/>
            </a:bodyPr>
            <a:lstStyle/>
            <a:p>
              <a:r>
                <a:rPr lang="en-US" sz="4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tx1">
                      <a:lumMod val="8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&amp;lt;html&amp;gt;</a:t>
              </a:r>
              <a:endPara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7446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Escaping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721" y="1066800"/>
            <a:ext cx="11579384" cy="3528201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escaping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Replacing special characters with their escape sequence</a:t>
            </a:r>
          </a:p>
          <a:p>
            <a:pPr lvl="1"/>
            <a:r>
              <a:rPr lang="en-US" dirty="0"/>
              <a:t>Prevents JavaScript code injection in HTML pages</a:t>
            </a:r>
          </a:p>
          <a:p>
            <a:r>
              <a:rPr lang="en-US" dirty="0"/>
              <a:t>In HTML escape the following characters:</a:t>
            </a:r>
          </a:p>
          <a:p>
            <a:pPr lvl="1"/>
            <a:r>
              <a:rPr lang="en-US" dirty="0"/>
              <a:t>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/>
              <a:t>',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/>
              <a:t>',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/>
              <a:t>',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/>
              <a:t>" and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/>
              <a:t>'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11014" y="4495800"/>
            <a:ext cx="10766795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document.write(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Hello, &lt;script&gt;alert("Injected JS code")&lt;/script&gt;</a:t>
            </a:r>
            <a:r>
              <a:rPr lang="en-US" sz="2800" noProof="1">
                <a:solidFill>
                  <a:srgbClr val="FBEEDC"/>
                </a:solidFill>
              </a:rPr>
              <a:t>');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11014" y="5638800"/>
            <a:ext cx="10766795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document.write('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Hello, &amp;lt;script&amp;gt; alert(&amp;quot;…&amp;quot;);&amp;lt;/script&amp;gt; </a:t>
            </a:r>
            <a:r>
              <a:rPr lang="en-US" sz="2800" noProof="1">
                <a:solidFill>
                  <a:srgbClr val="FBEEDC"/>
                </a:solidFill>
              </a:rPr>
              <a:t>');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118" y="3429001"/>
            <a:ext cx="3437839" cy="14426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940" y="5724236"/>
            <a:ext cx="3429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6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HTML Escaping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Just replace the special characters with their escaped sequences</a:t>
            </a: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htmlEscape()</a:t>
            </a:r>
            <a:r>
              <a:rPr lang="en-US" sz="3200" dirty="0"/>
              <a:t> function can be attached to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200" dirty="0"/>
              <a:t> class:</a:t>
            </a: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760411" y="2628791"/>
            <a:ext cx="10668002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String.prototype.htmlEscape = function()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this.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/&amp;/g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&amp;amp;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/&lt;/g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&amp;lt;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/&gt;/g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&amp;gt;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/"/g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&amp;quot;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/'/g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&amp;#39;</a:t>
            </a:r>
            <a:r>
              <a:rPr lang="en-US" sz="2800" noProof="1">
                <a:solidFill>
                  <a:srgbClr val="FBEEDC"/>
                </a:solidFill>
              </a:rPr>
              <a:t>');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1" y="5737334"/>
            <a:ext cx="10668002" cy="6336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700" noProof="1">
                <a:solidFill>
                  <a:srgbClr val="FBEEDC"/>
                </a:solidFill>
              </a:rPr>
              <a:t>console.log('&lt;script&gt;'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.htmlEscape()</a:t>
            </a:r>
            <a:r>
              <a:rPr lang="en-US" sz="2700" noProof="1">
                <a:solidFill>
                  <a:srgbClr val="FBEEDC"/>
                </a:solidFill>
              </a:rPr>
              <a:t>);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// &amp;lt;script&amp;gt;</a:t>
            </a:r>
          </a:p>
        </p:txBody>
      </p:sp>
    </p:spTree>
    <p:extLst>
      <p:ext uri="{BB962C8B-B14F-4D97-AF65-F5344CB8AC3E}">
        <p14:creationId xmlns:p14="http://schemas.microsoft.com/office/powerpoint/2010/main" val="250363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return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 </a:t>
            </a:r>
            <a:r>
              <a:rPr lang="en-US" dirty="0"/>
              <a:t>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list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 Strings as HTML List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23809" y="2057400"/>
            <a:ext cx="6019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"Hello", he said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&lt;script&gt;alert('hi');&lt;/script&gt;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the &lt;div&gt; tag.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5485" y="3827366"/>
            <a:ext cx="10950928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  <a:b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55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&amp;quot;Hello&amp;quot;, he said</a:t>
            </a: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55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&amp;lt;script&amp;gt;alert(&amp;#39;hi&amp;#39;);&amp;lt;/script&amp;gt;</a:t>
            </a: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55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the &amp;lt;div&amp;gt; tag.</a:t>
            </a: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9" name="Arrow: Bent 8"/>
          <p:cNvSpPr/>
          <p:nvPr/>
        </p:nvSpPr>
        <p:spPr>
          <a:xfrm rot="5400000">
            <a:off x="8820416" y="2616289"/>
            <a:ext cx="953926" cy="97645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128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Print Strings as HTML List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70826" y="1143000"/>
            <a:ext cx="10647172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function htmlList(items)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&lt;ul&gt;\n</a:t>
            </a:r>
            <a:r>
              <a:rPr lang="en-US" sz="2800" noProof="1">
                <a:solidFill>
                  <a:srgbClr val="FBEEDC"/>
                </a:solidFill>
              </a:rPr>
              <a:t>" +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items.map(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htmlEscape</a:t>
            </a:r>
            <a:r>
              <a:rPr lang="en-US" sz="2800" noProof="1">
                <a:solidFill>
                  <a:srgbClr val="FBEEDC"/>
                </a:solidFill>
              </a:rPr>
              <a:t>).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  item =&gt; `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&lt;li&gt;</a:t>
            </a:r>
            <a:r>
              <a:rPr lang="en-US" sz="2800" noProof="1">
                <a:solidFill>
                  <a:srgbClr val="FBEEDC"/>
                </a:solidFill>
              </a:rPr>
              <a:t>${item}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&lt;/li&gt;</a:t>
            </a:r>
            <a:r>
              <a:rPr lang="en-US" sz="2800" noProof="1">
                <a:solidFill>
                  <a:srgbClr val="FBEEDC"/>
                </a:solidFill>
              </a:rPr>
              <a:t>`).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800" noProof="1">
                <a:solidFill>
                  <a:srgbClr val="FBEEDC"/>
                </a:solidFill>
              </a:rPr>
              <a:t>("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\n</a:t>
            </a:r>
            <a:r>
              <a:rPr lang="en-US" sz="2800" noProof="1">
                <a:solidFill>
                  <a:srgbClr val="FBEEDC"/>
                </a:solidFill>
              </a:rPr>
              <a:t>") +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&lt;/ul&gt;\n</a:t>
            </a:r>
            <a:r>
              <a:rPr lang="en-US" sz="2800" noProof="1">
                <a:solidFill>
                  <a:srgbClr val="FBEEDC"/>
                </a:solidFill>
              </a:rPr>
              <a:t>";</a:t>
            </a:r>
          </a:p>
          <a:p>
            <a:pPr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  function htmlEscape(text)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let map = {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&amp;quot;</a:t>
            </a:r>
            <a:r>
              <a:rPr lang="en-US" sz="2800" noProof="1">
                <a:solidFill>
                  <a:srgbClr val="FBEEDC"/>
                </a:solidFill>
              </a:rPr>
              <a:t>',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&amp;amp;</a:t>
            </a:r>
            <a:r>
              <a:rPr lang="en-US" sz="2800" noProof="1">
                <a:solidFill>
                  <a:srgbClr val="FBEEDC"/>
                </a:solidFill>
              </a:rPr>
              <a:t>',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 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'</a:t>
            </a:r>
            <a:r>
              <a:rPr lang="en-US" sz="2800" noProof="1">
                <a:solidFill>
                  <a:srgbClr val="FBEEDC"/>
                </a:solidFill>
              </a:rPr>
              <a:t>":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&amp;#39;</a:t>
            </a:r>
            <a:r>
              <a:rPr lang="en-US" sz="2800" noProof="1">
                <a:solidFill>
                  <a:srgbClr val="FBEEDC"/>
                </a:solidFill>
              </a:rPr>
              <a:t>',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&amp;lt;</a:t>
            </a:r>
            <a:r>
              <a:rPr lang="en-US" sz="2800" noProof="1">
                <a:solidFill>
                  <a:srgbClr val="FBEEDC"/>
                </a:solidFill>
              </a:rPr>
              <a:t>',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&amp;gt;</a:t>
            </a:r>
            <a:r>
              <a:rPr lang="en-US" sz="2800" noProof="1">
                <a:solidFill>
                  <a:srgbClr val="FBEEDC"/>
                </a:solidFill>
              </a:rPr>
              <a:t>' };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return text.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/[\"&amp;'&lt;&gt;]/g</a:t>
            </a:r>
            <a:r>
              <a:rPr lang="en-US" sz="2800" noProof="1">
                <a:solidFill>
                  <a:srgbClr val="FBEEDC"/>
                </a:solidFill>
              </a:rPr>
              <a:t>, ch =&gt; map[ch]);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1182" y="62439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208211" y="5605760"/>
            <a:ext cx="9209787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document.write(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htmlList</a:t>
            </a:r>
            <a:r>
              <a:rPr lang="en-US" sz="2800" noProof="1">
                <a:solidFill>
                  <a:srgbClr val="FBEEDC"/>
                </a:solidFill>
              </a:rPr>
              <a:t>(["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&lt;br&gt;</a:t>
            </a:r>
            <a:r>
              <a:rPr lang="en-US" sz="2800" noProof="1">
                <a:solidFill>
                  <a:srgbClr val="FBEEDC"/>
                </a:solidFill>
              </a:rPr>
              <a:t>",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It's OK</a:t>
            </a:r>
            <a:r>
              <a:rPr lang="en-US" sz="2800" noProof="1">
                <a:solidFill>
                  <a:srgbClr val="FBEEDC"/>
                </a:solidFill>
              </a:rPr>
              <a:t>"]))</a:t>
            </a:r>
          </a:p>
        </p:txBody>
      </p:sp>
    </p:spTree>
    <p:extLst>
      <p:ext uri="{BB962C8B-B14F-4D97-AF65-F5344CB8AC3E}">
        <p14:creationId xmlns:p14="http://schemas.microsoft.com/office/powerpoint/2010/main" val="169220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TODO:</a:t>
            </a:r>
          </a:p>
          <a:p>
            <a:pPr lvl="1"/>
            <a:r>
              <a:rPr lang="en-US" dirty="0"/>
              <a:t>Parse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 </a:t>
            </a:r>
            <a:r>
              <a:rPr lang="en-US" dirty="0"/>
              <a:t>to extract first name and last name</a:t>
            </a:r>
          </a:p>
          <a:p>
            <a:pPr lvl="2"/>
            <a:r>
              <a:rPr lang="en-US" dirty="0"/>
              <a:t>Perform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unescaping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for the table cell contents</a:t>
            </a:r>
          </a:p>
          <a:p>
            <a:pPr lvl="1"/>
            <a:r>
              <a:rPr lang="en-US" dirty="0"/>
              <a:t>&lt;table&gt;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&gt;first name&lt;/</a:t>
            </a:r>
            <a:r>
              <a:rPr lang="en-US" dirty="0" err="1"/>
              <a:t>th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&gt;last name&lt;/</a:t>
            </a:r>
            <a:r>
              <a:rPr lang="en-US" dirty="0" err="1"/>
              <a:t>th</a:t>
            </a:r>
            <a:r>
              <a:rPr lang="en-US" dirty="0"/>
              <a:t>&gt;&lt;/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</a:t>
            </a:r>
            <a:r>
              <a:rPr lang="en-US" dirty="0" err="1"/>
              <a:t>Edsger</a:t>
            </a:r>
            <a:r>
              <a:rPr lang="en-US" dirty="0"/>
              <a:t>&lt;/</a:t>
            </a:r>
            <a:r>
              <a:rPr lang="en-US" dirty="0" err="1"/>
              <a:t>th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&gt;Dijkstra&lt;/</a:t>
            </a:r>
            <a:r>
              <a:rPr lang="en-US" dirty="0" err="1"/>
              <a:t>th</a:t>
            </a:r>
            <a:r>
              <a:rPr lang="en-US" dirty="0"/>
              <a:t>&gt;&lt;/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&gt;Martin &amp;copy;&lt;/</a:t>
            </a:r>
            <a:r>
              <a:rPr lang="en-US" dirty="0" err="1"/>
              <a:t>th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&gt;Fowler&lt;/</a:t>
            </a:r>
            <a:r>
              <a:rPr lang="en-US" dirty="0" err="1"/>
              <a:t>th</a:t>
            </a:r>
            <a:r>
              <a:rPr lang="en-US" dirty="0"/>
              <a:t>&gt;&lt;/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… &lt;/table&gt;</a:t>
            </a:r>
          </a:p>
          <a:p>
            <a:pPr lvl="1"/>
            <a:r>
              <a:rPr lang="en-US" dirty="0" err="1"/>
              <a:t>Edsger</a:t>
            </a:r>
            <a:r>
              <a:rPr lang="en-US" dirty="0"/>
              <a:t> Dijkstra, Martin © Fowler, 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en-US" noProof="1"/>
              <a:t>Unescaping</a:t>
            </a:r>
          </a:p>
        </p:txBody>
      </p:sp>
    </p:spTree>
    <p:extLst>
      <p:ext uri="{BB962C8B-B14F-4D97-AF65-F5344CB8AC3E}">
        <p14:creationId xmlns:p14="http://schemas.microsoft.com/office/powerpoint/2010/main" val="213412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Резултат с изображение за reg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86">
            <a:off x="1892391" y="956084"/>
            <a:ext cx="8001467" cy="3750623"/>
          </a:xfrm>
          <a:prstGeom prst="roundRect">
            <a:avLst>
              <a:gd name="adj" fmla="val 2727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89741" y="4658926"/>
            <a:ext cx="10310072" cy="820600"/>
          </a:xfrm>
        </p:spPr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89741" y="5562600"/>
            <a:ext cx="10310072" cy="692873"/>
          </a:xfrm>
        </p:spPr>
        <p:txBody>
          <a:bodyPr/>
          <a:lstStyle/>
          <a:p>
            <a:r>
              <a:rPr lang="en-US" dirty="0"/>
              <a:t>The Beauty of Modern String Processing</a:t>
            </a:r>
          </a:p>
        </p:txBody>
      </p:sp>
    </p:spTree>
    <p:extLst>
      <p:ext uri="{BB962C8B-B14F-4D97-AF65-F5344CB8AC3E}">
        <p14:creationId xmlns:p14="http://schemas.microsoft.com/office/powerpoint/2010/main" val="3178497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Резултат с изображение за reg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86">
            <a:off x="7856696" y="4740255"/>
            <a:ext cx="3555519" cy="1666620"/>
          </a:xfrm>
          <a:prstGeom prst="roundRect">
            <a:avLst>
              <a:gd name="adj" fmla="val 2727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bg-BG" sz="3600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altLang="bg-BG" sz="3600" dirty="0"/>
              <a:t>(regex)</a:t>
            </a:r>
          </a:p>
          <a:p>
            <a:pPr lvl="1"/>
            <a:r>
              <a:rPr lang="en-US" altLang="bg-BG" dirty="0"/>
              <a:t>Match text by pattern</a:t>
            </a:r>
          </a:p>
          <a:p>
            <a:r>
              <a:rPr lang="en-US" altLang="bg-BG" sz="3600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altLang="bg-BG" sz="3600" dirty="0"/>
              <a:t> are defined by special syntax, e.g.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[0-9]+</a:t>
            </a:r>
            <a:r>
              <a:rPr lang="en-US" dirty="0"/>
              <a:t> matches non-empty sequence of digits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[A-Z][a-z]*</a:t>
            </a:r>
            <a:r>
              <a:rPr lang="en-US" dirty="0"/>
              <a:t> matches a capital + small letters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\s+</a:t>
            </a:r>
            <a:r>
              <a:rPr lang="en-US" dirty="0"/>
              <a:t> matches whitespace (non-empty)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\S+</a:t>
            </a:r>
            <a:r>
              <a:rPr lang="en-US" dirty="0"/>
              <a:t> matches non-whitespace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[0-9]{3,6}</a:t>
            </a:r>
            <a:r>
              <a:rPr lang="en-US" dirty="0"/>
              <a:t> – matches 3-6 digits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Regular Expressions?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09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446212" y="4267200"/>
            <a:ext cx="8938472" cy="1291498"/>
          </a:xfrm>
        </p:spPr>
        <p:txBody>
          <a:bodyPr/>
          <a:lstStyle/>
          <a:p>
            <a:r>
              <a:rPr lang="en-US" sz="8800" dirty="0">
                <a:hlinkClick r:id="rId2"/>
              </a:rPr>
              <a:t>www.regexr.com</a:t>
            </a:r>
            <a:endParaRPr lang="en-US" sz="88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296" y="990600"/>
            <a:ext cx="7568303" cy="318696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1824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</a:t>
            </a:r>
            <a:r>
              <a:rPr lang="en-US" noProof="1"/>
              <a:t>RegExp</a:t>
            </a:r>
            <a:r>
              <a:rPr lang="en-US" dirty="0"/>
              <a:t> Patterns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371600"/>
            <a:ext cx="11804822" cy="5349876"/>
          </a:xfrm>
        </p:spPr>
        <p:txBody>
          <a:bodyPr/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\d+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matches digits</a:t>
            </a: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\D+</a:t>
            </a:r>
            <a:r>
              <a:rPr lang="en-US" sz="3400" dirty="0"/>
              <a:t> matches non-digits</a:t>
            </a:r>
          </a:p>
          <a:p>
            <a:pPr>
              <a:spcBef>
                <a:spcPts val="1800"/>
              </a:spcBef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\w+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matches letters (Unicode)</a:t>
            </a: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\W+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/>
              <a:t>matches non-letters</a:t>
            </a:r>
          </a:p>
          <a:p>
            <a:pPr>
              <a:spcBef>
                <a:spcPts val="1800"/>
              </a:spcBef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\+\d{1,3}([ -]*[0-9]){6,}</a:t>
            </a:r>
          </a:p>
          <a:p>
            <a:pPr lvl="1"/>
            <a:r>
              <a:rPr lang="en-US" sz="3400" dirty="0"/>
              <a:t>Matches international phone, e.g.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+359 2 123-456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512298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#1185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</a:t>
            </a:r>
            <a:r>
              <a:rPr lang="en-US" sz="4000" dirty="0"/>
              <a:t> matches start of text</a:t>
            </a:r>
          </a:p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sz="4000" dirty="0"/>
              <a:t> matches end of text</a:t>
            </a:r>
          </a:p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^\+\d{1,3}([ -]*[0-9]){6,}$</a:t>
            </a:r>
          </a:p>
          <a:p>
            <a:pPr lvl="1"/>
            <a:r>
              <a:rPr lang="en-US" sz="3800" dirty="0"/>
              <a:t>Validates international phone</a:t>
            </a:r>
          </a:p>
          <a:p>
            <a:pPr lvl="1"/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+359 2 123-456</a:t>
            </a:r>
            <a:r>
              <a:rPr lang="en-US" sz="4000" dirty="0"/>
              <a:t> is a valid phone</a:t>
            </a:r>
          </a:p>
          <a:p>
            <a:pPr lvl="1"/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+359 (888) 123-456</a:t>
            </a:r>
            <a:r>
              <a:rPr lang="en-US" sz="4000" dirty="0"/>
              <a:t> is a invalid phone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by Regex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7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73798" y="2941781"/>
            <a:ext cx="11804822" cy="677679"/>
          </a:xfrm>
        </p:spPr>
        <p:txBody>
          <a:bodyPr/>
          <a:lstStyle/>
          <a:p>
            <a:r>
              <a:rPr lang="en-US" dirty="0"/>
              <a:t>Always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dirty="0"/>
              <a:t> in the regex validation patterns!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by </a:t>
            </a:r>
            <a:r>
              <a:rPr lang="en-US" noProof="1"/>
              <a:t>RegExp</a:t>
            </a:r>
            <a:r>
              <a:rPr lang="en-US"/>
              <a:t> in JS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73798" y="1613004"/>
            <a:ext cx="10830814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 emailPattern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/^[a-z0-9._%+-]+@[a-z0-9.-]+\.[a-z]{2,20}$/i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73798" y="3752061"/>
            <a:ext cx="10830814" cy="24341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test@abv.bg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a.hills@gtx.de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rgbClr val="F58C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invalid@@mail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rgbClr val="F58C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 test@abv.bg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</p:txBody>
      </p:sp>
    </p:spTree>
    <p:extLst>
      <p:ext uri="{BB962C8B-B14F-4D97-AF65-F5344CB8AC3E}">
        <p14:creationId xmlns:p14="http://schemas.microsoft.com/office/powerpoint/2010/main" val="389468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that performs 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email validation</a:t>
            </a:r>
          </a:p>
          <a:p>
            <a:pPr lvl="1"/>
            <a:r>
              <a:rPr lang="en-US" dirty="0"/>
              <a:t>An email consists of: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username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name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Usernames </a:t>
            </a:r>
            <a:r>
              <a:rPr lang="en-US" dirty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alphanumeric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names </a:t>
            </a:r>
            <a:r>
              <a:rPr lang="en-US" dirty="0"/>
              <a:t>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strings</a:t>
            </a:r>
            <a:r>
              <a:rPr lang="en-US" dirty="0"/>
              <a:t>, separated by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period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names </a:t>
            </a:r>
            <a:r>
              <a:rPr lang="en-US" dirty="0"/>
              <a:t>may contain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 letters</a:t>
            </a:r>
          </a:p>
          <a:p>
            <a:pPr>
              <a:lnSpc>
                <a:spcPct val="150000"/>
              </a:lnSpc>
            </a:pPr>
            <a:r>
              <a:rPr lang="en-US" dirty="0"/>
              <a:t>Valid:</a:t>
            </a:r>
          </a:p>
          <a:p>
            <a:pPr>
              <a:lnSpc>
                <a:spcPct val="150000"/>
              </a:lnSpc>
            </a:pPr>
            <a:r>
              <a:rPr lang="en-US" dirty="0"/>
              <a:t>Invalid: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Email Validation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208212" y="4639603"/>
            <a:ext cx="4648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valid123@email.bg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208212" y="5593259"/>
            <a:ext cx="4648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name@emai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.bg</a:t>
            </a:r>
          </a:p>
        </p:txBody>
      </p:sp>
    </p:spTree>
    <p:extLst>
      <p:ext uri="{BB962C8B-B14F-4D97-AF65-F5344CB8AC3E}">
        <p14:creationId xmlns:p14="http://schemas.microsoft.com/office/powerpoint/2010/main" val="97702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Email Validation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53239" y="1150295"/>
            <a:ext cx="10851374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validateEmail([email])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pattern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/^[a-zA-Z0-9\._]+\@[a-z]+(\.[a-z]+)+$/g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result = pattern.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(email);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(result)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else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1182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627812" y="3315857"/>
            <a:ext cx="4191000" cy="1142999"/>
          </a:xfrm>
          <a:prstGeom prst="wedgeRoundRectCallout">
            <a:avLst>
              <a:gd name="adj1" fmla="val -66098"/>
              <a:gd name="adj2" fmla="val -641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2800" dirty="0">
                <a:solidFill>
                  <a:srgbClr val="FFFFFF"/>
                </a:solidFill>
              </a:rPr>
              <a:t> if the email matches the pattern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60812" y="5366834"/>
            <a:ext cx="754452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validateEmail(['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bai.ivan@mail.sf.net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307069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classical (Perl syntax) is:</a:t>
            </a:r>
          </a:p>
          <a:p>
            <a:pPr lvl="1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/&lt;regex&gt;/&lt;options&gt;</a:t>
            </a:r>
          </a:p>
          <a:p>
            <a:r>
              <a:rPr lang="en-US" sz="3600" dirty="0"/>
              <a:t>Examples:</a:t>
            </a:r>
          </a:p>
          <a:p>
            <a:pPr lvl="1"/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/[a-z]+/gi</a:t>
            </a:r>
            <a:r>
              <a:rPr lang="en-US" sz="3600" noProof="1"/>
              <a:t> </a:t>
            </a:r>
            <a:r>
              <a:rPr lang="en-US" sz="3600" dirty="0"/>
              <a:t>matches all non-empty sequences of Latin letters, case-insensitively</a:t>
            </a:r>
          </a:p>
          <a:p>
            <a:pPr lvl="1"/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/[a-z0-9._%+-]+@[a-z0-9.-]+\.[a-z]{2,20}/gi</a:t>
            </a:r>
            <a:r>
              <a:rPr lang="en-US" sz="3600" noProof="1"/>
              <a:t> </a:t>
            </a:r>
            <a:r>
              <a:rPr lang="en-US" sz="3600" dirty="0"/>
              <a:t>matches emails (simplified pattern)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Literals</a:t>
            </a:r>
          </a:p>
        </p:txBody>
      </p:sp>
    </p:spTree>
    <p:extLst>
      <p:ext uri="{BB962C8B-B14F-4D97-AF65-F5344CB8AC3E}">
        <p14:creationId xmlns:p14="http://schemas.microsoft.com/office/powerpoint/2010/main" val="3736967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by </a:t>
            </a:r>
            <a:r>
              <a:rPr lang="en-US" noProof="1"/>
              <a:t>RegExp</a:t>
            </a:r>
            <a:r>
              <a:rPr lang="en-US" dirty="0"/>
              <a:t>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73798" y="1295400"/>
            <a:ext cx="10830814" cy="18431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towns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Sofia, Varna,Pleven,  Veliko Tarnovo;   Paris – London--Viena\n\n 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Пловдив|Каспичан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73798" y="3579796"/>
            <a:ext cx="10830814" cy="729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console.log(towns.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/\W+/)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incorrect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73798" y="4756484"/>
            <a:ext cx="10830814" cy="7597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console.log(towns.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/\s*[.,|;\n\t-]+\s*/)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1652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JS function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splits</a:t>
            </a:r>
            <a:r>
              <a:rPr lang="en-US" dirty="0"/>
              <a:t> a given JS code into elements</a:t>
            </a:r>
          </a:p>
          <a:p>
            <a:pPr lvl="1"/>
            <a:r>
              <a:rPr lang="en-US" dirty="0"/>
              <a:t>All string literals will contain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only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Latin letters</a:t>
            </a:r>
            <a:endParaRPr lang="en-US" dirty="0"/>
          </a:p>
          <a:p>
            <a:pPr lvl="1"/>
            <a:r>
              <a:rPr lang="en-US" dirty="0"/>
              <a:t>The code should be split on the following: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Whitespace</a:t>
            </a:r>
            <a:r>
              <a:rPr lang="en-US" dirty="0"/>
              <a:t> (including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tabulation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Parentheses</a:t>
            </a:r>
            <a:r>
              <a:rPr lang="en-US" dirty="0"/>
              <a:t> and control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punctuation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should contain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empty elements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Expression Split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179684" y="3770744"/>
            <a:ext cx="165792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spc="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(),;.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991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Expression Split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382316"/>
            <a:ext cx="8621478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>
              <a:lnSpc>
                <a:spcPct val="100000"/>
              </a:lnSpc>
            </a:pPr>
            <a:r>
              <a:rPr lang="en-US" sz="3000" noProof="1"/>
              <a:t>function expressionSplit(input) {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  let expression = input[0];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  let elements = expression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    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3000" noProof="1"/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/[\s.();,]+/</a:t>
            </a:r>
            <a:r>
              <a:rPr lang="en-US" sz="3000" noProof="1"/>
              <a:t>);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  console.log(elements.join("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\n</a:t>
            </a:r>
            <a:r>
              <a:rPr lang="en-US" sz="3000" noProof="1"/>
              <a:t>"));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1979" y="4829413"/>
            <a:ext cx="8619912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>
              <a:lnSpc>
                <a:spcPct val="100000"/>
              </a:lnSpc>
            </a:pPr>
            <a:r>
              <a:rPr lang="en-US" noProof="1"/>
              <a:t>expressionSplit(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  ['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let sum = 4 * 4,b = "wow";</a:t>
            </a:r>
            <a:r>
              <a:rPr lang="en-US" noProof="1"/>
              <a:t>'])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0201631" y="1382316"/>
            <a:ext cx="1265218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effectLst/>
              </a:rPr>
              <a:t>let</a:t>
            </a:r>
          </a:p>
          <a:p>
            <a:r>
              <a:rPr lang="en-US" sz="2800" dirty="0">
                <a:effectLst/>
              </a:rPr>
              <a:t>sum</a:t>
            </a:r>
          </a:p>
          <a:p>
            <a:r>
              <a:rPr lang="en-US" sz="2800" dirty="0">
                <a:effectLst/>
              </a:rPr>
              <a:t>=</a:t>
            </a:r>
          </a:p>
          <a:p>
            <a:r>
              <a:rPr lang="en-US" sz="2800" dirty="0">
                <a:effectLst/>
              </a:rPr>
              <a:t>4</a:t>
            </a:r>
          </a:p>
          <a:p>
            <a:r>
              <a:rPr lang="en-US" sz="2800" dirty="0">
                <a:effectLst/>
              </a:rPr>
              <a:t>*</a:t>
            </a:r>
          </a:p>
          <a:p>
            <a:r>
              <a:rPr lang="en-US" sz="2800" dirty="0">
                <a:effectLst/>
              </a:rPr>
              <a:t>4</a:t>
            </a:r>
          </a:p>
          <a:p>
            <a:r>
              <a:rPr lang="en-US" sz="2800" dirty="0">
                <a:effectLst/>
              </a:rPr>
              <a:t>let</a:t>
            </a:r>
          </a:p>
          <a:p>
            <a:r>
              <a:rPr lang="en-US" sz="2800" dirty="0">
                <a:effectLst/>
              </a:rPr>
              <a:t>b</a:t>
            </a:r>
          </a:p>
          <a:p>
            <a:r>
              <a:rPr lang="en-US" sz="2800" dirty="0">
                <a:effectLst/>
              </a:rPr>
              <a:t>=</a:t>
            </a:r>
          </a:p>
          <a:p>
            <a:r>
              <a:rPr lang="en-US" sz="2800" dirty="0">
                <a:effectLst/>
              </a:rPr>
              <a:t>"wow"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rrow: Right 16"/>
          <p:cNvSpPr/>
          <p:nvPr/>
        </p:nvSpPr>
        <p:spPr>
          <a:xfrm>
            <a:off x="9601261" y="5203904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8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All Matches by </a:t>
            </a:r>
            <a:r>
              <a:rPr lang="en-US" noProof="1"/>
              <a:t>RegExp</a:t>
            </a:r>
            <a:r>
              <a:rPr lang="en-US" dirty="0"/>
              <a:t>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368834" y="1262159"/>
            <a:ext cx="9459214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text = "I was born at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14-Jun-1980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Today is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29-Sep-2016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Next year starts at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1-Jan-2017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and ends at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31-Dec-2017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368834" y="3260742"/>
            <a:ext cx="9459214" cy="7597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dateRegex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/\d{1,2}-\w{3}-\d{4}/g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368834" y="4327542"/>
            <a:ext cx="9459214" cy="19970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console.log(text.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(dateRegex));</a:t>
            </a:r>
          </a:p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["14-Jun-1980", "29-Sep-2016", "1-Jan-2017", "31-Dec-2017"]</a:t>
            </a:r>
          </a:p>
        </p:txBody>
      </p:sp>
    </p:spTree>
    <p:extLst>
      <p:ext uri="{BB962C8B-B14F-4D97-AF65-F5344CB8AC3E}">
        <p14:creationId xmlns:p14="http://schemas.microsoft.com/office/powerpoint/2010/main" val="398073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 char sequences </a:t>
            </a:r>
            <a:r>
              <a:rPr lang="en-US" dirty="0"/>
              <a:t>from given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All Words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3276600"/>
            <a:ext cx="10657586" cy="26803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matchAllWords(text)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(Array.isArray(text)) text = text[0];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words = text.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/\w+/g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words.join('|');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1944256"/>
            <a:ext cx="4648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 (Underscores) are also word characters!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4412" y="1944256"/>
            <a:ext cx="51054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_|Underscores|are|also|word|characters</a:t>
            </a:r>
          </a:p>
        </p:txBody>
      </p:sp>
      <p:sp>
        <p:nvSpPr>
          <p:cNvPr id="9" name="Arrow: Right 8"/>
          <p:cNvSpPr/>
          <p:nvPr/>
        </p:nvSpPr>
        <p:spPr>
          <a:xfrm>
            <a:off x="5561012" y="2299687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3808412" y="5416980"/>
            <a:ext cx="7609586" cy="5399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54000" rIns="144000" bIns="54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matchAllWords("Hello, how are you?")</a:t>
            </a:r>
          </a:p>
        </p:txBody>
      </p:sp>
    </p:spTree>
    <p:extLst>
      <p:ext uri="{BB962C8B-B14F-4D97-AF65-F5344CB8AC3E}">
        <p14:creationId xmlns:p14="http://schemas.microsoft.com/office/powerpoint/2010/main" val="244702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462432"/>
            <a:ext cx="8938472" cy="820600"/>
          </a:xfrm>
        </p:spPr>
        <p:txBody>
          <a:bodyPr/>
          <a:lstStyle/>
          <a:p>
            <a:r>
              <a:rPr lang="en-US" dirty="0"/>
              <a:t>Strings in JavaScript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30" y="1674088"/>
            <a:ext cx="9059182" cy="196050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8" name="Picture 3" descr="C:\Trash\dna-chain.png"/>
          <p:cNvPicPr>
            <a:picLocks noChangeAspect="1" noChangeArrowheads="1"/>
          </p:cNvPicPr>
          <p:nvPr/>
        </p:nvPicPr>
        <p:blipFill>
          <a:blip r:embed="rId3" cstate="print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9414">
            <a:off x="1790400" y="3568392"/>
            <a:ext cx="5688640" cy="1391041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5551">
            <a:off x="1013628" y="1138210"/>
            <a:ext cx="1424560" cy="14245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Extract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dates</a:t>
            </a:r>
            <a:r>
              <a:rPr lang="en-US" dirty="0"/>
              <a:t> from given text (array of strings)</a:t>
            </a:r>
          </a:p>
          <a:p>
            <a:pPr lvl="1"/>
            <a:r>
              <a:rPr lang="en-US" dirty="0"/>
              <a:t>Valid date format: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dd-MMM-yyyy</a:t>
            </a:r>
          </a:p>
          <a:p>
            <a:pPr lvl="1"/>
            <a:r>
              <a:rPr lang="en-US" dirty="0"/>
              <a:t>Examples: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12-Jun-1999</a:t>
            </a:r>
            <a:r>
              <a:rPr lang="en-US" dirty="0"/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3-Nov-1999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Dates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360000" y="3238554"/>
            <a:ext cx="9458812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born 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30-Dec-1994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father is born on 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9-Jul-1955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01-July-2000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not a valid date.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360000" y="5357611"/>
            <a:ext cx="9458812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30-Dec-1994 (Day: 30, Month: Dec, Year: 1994)</a:t>
            </a: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9-Jul-1955 (Day: 9, Month: Jul, Year: 1955)</a:t>
            </a:r>
          </a:p>
        </p:txBody>
      </p:sp>
      <p:sp>
        <p:nvSpPr>
          <p:cNvPr id="5" name="Arrow: Down 4"/>
          <p:cNvSpPr/>
          <p:nvPr/>
        </p:nvSpPr>
        <p:spPr>
          <a:xfrm>
            <a:off x="5937006" y="4833451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1521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Match Dates (Using Groups)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91441" y="1262730"/>
            <a:ext cx="10974969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extractDates(inputSentences)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pattern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/\b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[0-9]{1,2}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[A-Z][a-z]{2}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[0-9]{4}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\b/g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dates = [], match;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(let sentence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inputSentences)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pattern.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(sentence))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dates.push(`${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match[0]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(Day: ${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match[1]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Month: ${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match[2]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Year: ${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match[3]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})`);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console.log(dates.join("\n"));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612" y="5465213"/>
            <a:ext cx="8824798" cy="478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54000" rIns="144000" bIns="54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extractDates(['1-Jun-2012 is before 14-Feb-2016'])</a:t>
            </a:r>
          </a:p>
        </p:txBody>
      </p:sp>
    </p:spTree>
    <p:extLst>
      <p:ext uri="{BB962C8B-B14F-4D97-AF65-F5344CB8AC3E}">
        <p14:creationId xmlns:p14="http://schemas.microsoft.com/office/powerpoint/2010/main" val="207598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Validate</a:t>
            </a:r>
            <a:r>
              <a:rPr lang="en-US" dirty="0"/>
              <a:t> employee data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store</a:t>
            </a:r>
            <a:r>
              <a:rPr lang="en-US" dirty="0"/>
              <a:t>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Valid format is: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Names contain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 and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capitalized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Position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alphanumeric</a:t>
            </a:r>
            <a:r>
              <a:rPr lang="en-US" dirty="0"/>
              <a:t> and may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dashes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Salary is a positive integer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Invalid entries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ignored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Parse Employee Data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579812" y="1847850"/>
            <a:ext cx="5715000" cy="56514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 - salary - position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93812" y="5127188"/>
            <a:ext cx="52578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Jonathan - 2000 – Manager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Peter- 1000- Chuck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George - 1000 - Team Leader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6735464" y="5621119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74011" y="3926860"/>
            <a:ext cx="4078201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 Jonathan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Position: Manager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Salary: 2000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 George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Position: Team Leader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Salary: 1000</a:t>
            </a:r>
          </a:p>
        </p:txBody>
      </p:sp>
    </p:spTree>
    <p:extLst>
      <p:ext uri="{BB962C8B-B14F-4D97-AF65-F5344CB8AC3E}">
        <p14:creationId xmlns:p14="http://schemas.microsoft.com/office/powerpoint/2010/main" val="1497643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43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Analysis: Parse Employee Data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83681" y="2703481"/>
            <a:ext cx="3354972" cy="20413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Name: Jonathan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Position: Manager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Salary: 2000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41412" y="3414445"/>
            <a:ext cx="5569813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Jonathan - 2000 - Manager</a:t>
            </a:r>
          </a:p>
        </p:txBody>
      </p:sp>
      <p:sp>
        <p:nvSpPr>
          <p:cNvPr id="9" name="Arrow: Down 8"/>
          <p:cNvSpPr/>
          <p:nvPr/>
        </p:nvSpPr>
        <p:spPr>
          <a:xfrm rot="16200000">
            <a:off x="7054204" y="3496966"/>
            <a:ext cx="360391" cy="4676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data: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Invalid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data: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779462" y="1905000"/>
            <a:ext cx="2971800" cy="1066800"/>
          </a:xfrm>
          <a:prstGeom prst="wedgeRoundRectCallout">
            <a:avLst>
              <a:gd name="adj1" fmla="val 13715"/>
              <a:gd name="adj2" fmla="val 1025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Employee name: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[A-Z][a-zA-Z]*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899662" y="4340255"/>
            <a:ext cx="3552977" cy="657747"/>
          </a:xfrm>
          <a:prstGeom prst="wedgeRoundRectCallout">
            <a:avLst>
              <a:gd name="adj1" fmla="val 37361"/>
              <a:gd name="adj2" fmla="val -1106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Salary: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[1-9][0-9]*</a:t>
            </a: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4265613" y="1905001"/>
            <a:ext cx="3048000" cy="1047234"/>
          </a:xfrm>
          <a:prstGeom prst="wedgeRoundRectCallout">
            <a:avLst>
              <a:gd name="adj1" fmla="val -7591"/>
              <a:gd name="adj2" fmla="val 1081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Position: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[a-zA-Z0-9 -]+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122612" y="5379642"/>
            <a:ext cx="3760869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Peter- 1000-Chuck</a:t>
            </a: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7496788" y="5462077"/>
            <a:ext cx="2512399" cy="967298"/>
          </a:xfrm>
          <a:prstGeom prst="wedgeRoundRectCallout">
            <a:avLst>
              <a:gd name="adj1" fmla="val -78815"/>
              <a:gd name="adj2" fmla="val -248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spaces around the "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</a:t>
            </a:r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Parse Employee Data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58902" y="1181640"/>
            <a:ext cx="10659096" cy="47885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parseEmployeeData(input)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regex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</a:t>
            </a:r>
            <a:r>
              <a:rPr lang="en-US" sz="2700" b="1" spc="-15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^([A-Z][a-zA-Z]*) - ([1-9][0-9]*) - ([a-zA-Z0-9 -]+)$</a:t>
            </a:r>
            <a:r>
              <a:rPr lang="en-US" sz="27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element of 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regex.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(element);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console.log(`Name: ${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[1]}\n`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`Position: ${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[3]}\n`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`Salary: ${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[2]} `);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1182" y="615315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132011" y="5424715"/>
            <a:ext cx="9285987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parseEmployeeData(['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Jeff - 1500 - Staff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Ko - 150 - 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181164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String.replace()</a:t>
            </a:r>
            <a:r>
              <a:rPr lang="en-US" sz="3600" noProof="1"/>
              <a:t> </a:t>
            </a:r>
            <a:r>
              <a:rPr lang="en-US" sz="3600" dirty="0"/>
              <a:t>can work with regular expressions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dirty="0"/>
              <a:t>Replace with capturing groups</a:t>
            </a:r>
            <a:r>
              <a:rPr lang="bg-BG" dirty="0"/>
              <a:t>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$1</a:t>
            </a:r>
            <a:r>
              <a:rPr lang="bg-BG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$2</a:t>
            </a:r>
            <a:r>
              <a:rPr lang="bg-BG" dirty="0"/>
              <a:t>, …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Replace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52119" y="2054569"/>
            <a:ext cx="10676294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'&lt;img src="[imgSource]" /&gt;';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/\[imgSource\]/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'./smiley.gif');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52119" y="4154342"/>
            <a:ext cx="10676294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'Visit &lt;link&gt;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http://fb.com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&lt;/link&gt; or &lt;link&gt;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http://softuni.bg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&lt;/link&gt;.';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(.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&lt;\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'&lt;a href="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"&gt;Link&lt;/a&gt;');</a:t>
            </a:r>
          </a:p>
        </p:txBody>
      </p:sp>
    </p:spTree>
    <p:extLst>
      <p:ext uri="{BB962C8B-B14F-4D97-AF65-F5344CB8AC3E}">
        <p14:creationId xmlns:p14="http://schemas.microsoft.com/office/powerpoint/2010/main" val="68443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2" y="1151121"/>
            <a:ext cx="11844423" cy="5478279"/>
          </a:xfrm>
        </p:spPr>
        <p:txBody>
          <a:bodyPr>
            <a:normAutofit/>
          </a:bodyPr>
          <a:lstStyle/>
          <a:p>
            <a:r>
              <a:rPr lang="en-US" dirty="0"/>
              <a:t>Write a function that replaces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username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email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phone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placeholders</a:t>
            </a:r>
            <a:r>
              <a:rPr lang="en-US" dirty="0"/>
              <a:t> with supplied values</a:t>
            </a:r>
          </a:p>
          <a:p>
            <a:pPr lvl="1"/>
            <a:r>
              <a:rPr lang="en-US" dirty="0"/>
              <a:t>Username placeholder: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&lt;!{letters}!&gt;</a:t>
            </a:r>
          </a:p>
          <a:p>
            <a:pPr lvl="1"/>
            <a:r>
              <a:rPr lang="en-US" dirty="0"/>
              <a:t>Email placeholder: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&lt;@{letters}@&gt; </a:t>
            </a:r>
          </a:p>
          <a:p>
            <a:pPr lvl="1"/>
            <a:r>
              <a:rPr lang="en-US" dirty="0"/>
              <a:t>Phone placeholder: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&lt;+{letters}+&gt;</a:t>
            </a:r>
          </a:p>
          <a:p>
            <a:pPr lvl="1"/>
            <a:r>
              <a:rPr lang="en-US" dirty="0">
                <a:cs typeface="Consolas" pitchFamily="49" charset="0"/>
              </a:rPr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{letters}</a:t>
            </a:r>
            <a:r>
              <a:rPr lang="en-US" dirty="0">
                <a:cs typeface="Consolas" pitchFamily="49" charset="0"/>
              </a:rPr>
              <a:t> in the placeholders can hold only Latin letters</a:t>
            </a:r>
          </a:p>
          <a:p>
            <a:pPr lvl="1"/>
            <a:r>
              <a:rPr lang="en-US" dirty="0">
                <a:cs typeface="Consolas" pitchFamily="49" charset="0"/>
              </a:rPr>
              <a:t>Any placeholder that does not meet these restrictions is invalid and should be left as is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Form Filler</a:t>
            </a:r>
          </a:p>
        </p:txBody>
      </p:sp>
    </p:spTree>
    <p:extLst>
      <p:ext uri="{BB962C8B-B14F-4D97-AF65-F5344CB8AC3E}">
        <p14:creationId xmlns:p14="http://schemas.microsoft.com/office/powerpoint/2010/main" val="922177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Form Filler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2311" y="1143000"/>
            <a:ext cx="107442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pesho@gmail.com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90-60-90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&lt;!username!&gt;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your Personal profile.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you can modify your profile freely.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username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&lt;!fdsfs!&gt;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it?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email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&lt;@DasEmail@&gt;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Would you like to change it?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phone number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&lt;+num+&gt;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Would you like to change it? (Y/N)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22310" y="4362450"/>
            <a:ext cx="10744202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your Personal profile.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you can modify your profile freely.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username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it?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email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pesho@gmail.com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it?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phone number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90-60-90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it? (Y/N)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rrow: Curved Right 6"/>
          <p:cNvSpPr/>
          <p:nvPr/>
        </p:nvSpPr>
        <p:spPr>
          <a:xfrm>
            <a:off x="225229" y="3581400"/>
            <a:ext cx="381000" cy="12954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470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Form Filler 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2043" y="1104900"/>
            <a:ext cx="10746370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fillForm(data)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data.shift()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data.shift()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data.shift()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data.forEach(line =&gt;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 = line.replace(/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&lt;![a-zA-Z]+!&gt;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username);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 = line.replace(/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&lt;@[a-zA-Z]+@&gt;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email);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 = line.replace(/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&lt;\+[a-zA-Z]+\+&gt;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phone);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console.log(line);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613" y="618904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132012" y="5117143"/>
            <a:ext cx="9296401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fillForm(['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pit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pit@pit.com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032746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&lt;!user!&gt;, my email is &lt;@email@&gt;, my phone is &lt;+p+&gt;.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281416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87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multiply numbers </a:t>
            </a:r>
            <a:r>
              <a:rPr lang="en-US" dirty="0"/>
              <a:t>in a text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Replace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{num1}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{num2}</a:t>
            </a:r>
            <a:r>
              <a:rPr lang="en-US" dirty="0"/>
              <a:t> by their product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Multiplication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3135" y="2400300"/>
            <a:ext cx="1052439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bill: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2*2.50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(beer)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2* 1.20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(kepab)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  * 0.5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(deposit)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842323" y="3162300"/>
            <a:ext cx="1052439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bill: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(beer)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(kepab)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(deposit)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828319" y="3962400"/>
            <a:ext cx="10523894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performMultiplications([text])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 = text.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(-?\d+)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\s*\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\s*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(-?\d+(\.\d+)?)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/g,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(match, num1, num2) =&gt; Number(num1) * Number(num2));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console.log(text);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4446" y="625776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5" name="Arrow: Curved Right 4"/>
          <p:cNvSpPr/>
          <p:nvPr/>
        </p:nvSpPr>
        <p:spPr>
          <a:xfrm>
            <a:off x="416311" y="2705101"/>
            <a:ext cx="349586" cy="81819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27412" y="5739022"/>
            <a:ext cx="7924801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performMultiplications</a:t>
            </a: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My bill: 2*2.50 (beer)</a:t>
            </a: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47571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in JavaScript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en-US" dirty="0"/>
              <a:t> in JS hold a sequence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characters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dirty="0"/>
              <a:t> by design </a:t>
            </a:r>
            <a:r>
              <a:rPr lang="en-US" dirty="0">
                <a:sym typeface="Wingdings" panose="05000000000000000000" pitchFamily="2" charset="2"/>
              </a:rPr>
              <a:t> cannot be changed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Like arrays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length</a:t>
            </a:r>
            <a:r>
              <a:rPr lang="en-US" dirty="0">
                <a:sym typeface="Wingdings" panose="05000000000000000000" pitchFamily="2" charset="2"/>
              </a:rPr>
              <a:t> and provide access by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[]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90636" y="3403006"/>
            <a:ext cx="10209519" cy="27853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str1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in double quotes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str2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in single quotes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str1 + ' ' + str2;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 = 0; i &lt; str.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${i} -&gt; ${str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886392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Practice: Strings and </a:t>
            </a:r>
            <a:r>
              <a:rPr lang="en-US" noProof="1"/>
              <a:t>RegExp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  <p:pic>
        <p:nvPicPr>
          <p:cNvPr id="5" name="Picture 1" descr="C:\Trash\search-icon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1446604"/>
            <a:ext cx="2311554" cy="2420761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7" name="Picture 6" descr="Резултат с изображение за rege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86">
            <a:off x="7389782" y="1719044"/>
            <a:ext cx="3393404" cy="1590630"/>
          </a:xfrm>
          <a:prstGeom prst="roundRect">
            <a:avLst>
              <a:gd name="adj" fmla="val 2727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Trash\dna-chain.png"/>
          <p:cNvPicPr>
            <a:picLocks noChangeAspect="1" noChangeArrowheads="1"/>
          </p:cNvPicPr>
          <p:nvPr/>
        </p:nvPicPr>
        <p:blipFill>
          <a:blip r:embed="rId5" cstate="print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9518">
            <a:off x="7446425" y="2948469"/>
            <a:ext cx="3468702" cy="894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String hold Unicode text</a:t>
            </a:r>
          </a:p>
          <a:p>
            <a:pPr lvl="1"/>
            <a:r>
              <a:rPr lang="en-US" sz="3000" dirty="0"/>
              <a:t>Have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US" sz="3000" dirty="0"/>
              <a:t> and access by index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[]</a:t>
            </a:r>
          </a:p>
          <a:p>
            <a:pPr lvl="1"/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lang="en-US" sz="3200" dirty="0"/>
          </a:p>
          <a:p>
            <a:pPr>
              <a:spcBef>
                <a:spcPts val="1800"/>
              </a:spcBef>
            </a:pPr>
            <a:r>
              <a:rPr lang="en-US" sz="3200" dirty="0"/>
              <a:t>String operations: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split()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substring()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indexOf()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trim()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replace()</a:t>
            </a:r>
            <a:r>
              <a:rPr lang="en-US" sz="3000" noProof="1"/>
              <a:t>, …</a:t>
            </a:r>
          </a:p>
          <a:p>
            <a:r>
              <a:rPr lang="en-US" sz="3200" dirty="0"/>
              <a:t>Regular expressions are very powerful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18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2" y="2489639"/>
            <a:ext cx="7391400" cy="13203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 text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i=0; i&lt;str.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 + " -&gt;" + str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4212" y="5791200"/>
            <a:ext cx="7391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/^[0-9]+$/.test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("1234"))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with regular expressions:</a:t>
            </a:r>
          </a:p>
          <a:p>
            <a:pPr lvl="1"/>
            <a:r>
              <a:rPr lang="en-US" dirty="0">
                <a:hlinkClick r:id="rId2"/>
              </a:rPr>
              <a:t>http://www.regexr.com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https://regex101.com</a:t>
            </a:r>
            <a:endParaRPr lang="en-US" dirty="0"/>
          </a:p>
          <a:p>
            <a:r>
              <a:rPr lang="en-US" dirty="0"/>
              <a:t>Visual regex debugger:</a:t>
            </a:r>
          </a:p>
          <a:p>
            <a:pPr lvl="1"/>
            <a:r>
              <a:rPr lang="en-US" dirty="0">
                <a:hlinkClick r:id="rId4"/>
              </a:rPr>
              <a:t>https://www.debuggex.com</a:t>
            </a:r>
            <a:endParaRPr lang="en-US" dirty="0"/>
          </a:p>
          <a:p>
            <a:r>
              <a:rPr lang="en-US" dirty="0"/>
              <a:t>Regex explained (in Bulgarian)</a:t>
            </a:r>
          </a:p>
          <a:p>
            <a:pPr lvl="1"/>
            <a:r>
              <a:rPr lang="en-US" dirty="0">
                <a:hlinkClick r:id="rId5"/>
              </a:rPr>
              <a:t>http://goo.gl/NbBIPe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– Resources</a:t>
            </a:r>
          </a:p>
        </p:txBody>
      </p:sp>
    </p:spTree>
    <p:extLst>
      <p:ext uri="{BB962C8B-B14F-4D97-AF65-F5344CB8AC3E}">
        <p14:creationId xmlns:p14="http://schemas.microsoft.com/office/powerpoint/2010/main" val="1195428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Interactive Regex Tutorial</a:t>
            </a:r>
          </a:p>
          <a:p>
            <a:pPr lvl="1"/>
            <a:r>
              <a:rPr lang="en-US" dirty="0">
                <a:hlinkClick r:id="rId2"/>
              </a:rPr>
              <a:t>http://regexone.com</a:t>
            </a:r>
            <a:endParaRPr lang="en-US" dirty="0"/>
          </a:p>
          <a:p>
            <a:r>
              <a:rPr lang="en-US" dirty="0"/>
              <a:t>Regex @ W3Schools</a:t>
            </a:r>
          </a:p>
          <a:p>
            <a:pPr lvl="1"/>
            <a:r>
              <a:rPr lang="en-US" dirty="0">
                <a:hlinkClick r:id="rId3"/>
              </a:rPr>
              <a:t>http://w3schools.com/jsref/jsref_obj_regexp.asp</a:t>
            </a:r>
            <a:endParaRPr lang="en-US" dirty="0"/>
          </a:p>
          <a:p>
            <a:r>
              <a:rPr lang="en-US" dirty="0"/>
              <a:t>Regex Tutorial (for Java)</a:t>
            </a:r>
          </a:p>
          <a:p>
            <a:pPr lvl="1"/>
            <a:r>
              <a:rPr lang="en-US" dirty="0">
                <a:hlinkClick r:id="rId4"/>
              </a:rPr>
              <a:t>http://vogella.com/tutorials/JavaRegularExpressions/article.html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– Resources (2)</a:t>
            </a:r>
          </a:p>
        </p:txBody>
      </p:sp>
    </p:spTree>
    <p:extLst>
      <p:ext uri="{BB962C8B-B14F-4D97-AF65-F5344CB8AC3E}">
        <p14:creationId xmlns:p14="http://schemas.microsoft.com/office/powerpoint/2010/main" val="20855514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Strings and Regular Expressions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Read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 its letters </a:t>
            </a:r>
            <a:r>
              <a:rPr lang="en-US" dirty="0"/>
              <a:t>as shown below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 String Letters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0400" y="2022086"/>
            <a:ext cx="297180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SoftUni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90400" y="2784465"/>
            <a:ext cx="29718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str[0] -&gt; 'S'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str[1] -&gt; 'o'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str[2] -&gt; 'f'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str[3] -&gt; 't'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str[4] -&gt; 'U'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str[5] -&gt; 'n'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str[6] -&gt; 'i'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Curved Right Arrow 8"/>
          <p:cNvSpPr/>
          <p:nvPr/>
        </p:nvSpPr>
        <p:spPr>
          <a:xfrm>
            <a:off x="455612" y="2275670"/>
            <a:ext cx="381000" cy="11027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4243200" y="2022086"/>
            <a:ext cx="7162799" cy="38709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printStringLetters(str) {</a:t>
            </a:r>
          </a:p>
          <a:p>
            <a:r>
              <a:rPr lang="en-US" sz="2800" dirty="0"/>
              <a:t>  if (Array.isArray(str))</a:t>
            </a:r>
          </a:p>
          <a:p>
            <a:r>
              <a:rPr lang="en-US" sz="2800" dirty="0"/>
              <a:t>    str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=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str[0];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// Take the first element</a:t>
            </a:r>
          </a:p>
          <a:p>
            <a:r>
              <a:rPr lang="en-US" sz="2800" dirty="0"/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i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</a:t>
            </a:r>
            <a:r>
              <a:rPr lang="en-US" sz="2800" dirty="0"/>
              <a:t> str)</a:t>
            </a:r>
          </a:p>
          <a:p>
            <a:r>
              <a:rPr lang="en-US" sz="2800" dirty="0"/>
              <a:t>    console.log(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    `</a:t>
            </a:r>
            <a:r>
              <a:rPr lang="en-US" sz="2800" dirty="0"/>
              <a:t>str[${i}] -&gt; ${str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}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800" dirty="0"/>
              <a:t>);</a:t>
            </a:r>
            <a:endParaRPr lang="en-US" sz="2700" dirty="0"/>
          </a:p>
          <a:p>
            <a:r>
              <a:rPr lang="en-US" sz="2700" dirty="0"/>
              <a:t>}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5180012" y="4839856"/>
            <a:ext cx="6225987" cy="10531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600" dirty="0"/>
              <a:t>printStringLetters('Hello');</a:t>
            </a:r>
          </a:p>
          <a:p>
            <a:pPr>
              <a:lnSpc>
                <a:spcPct val="120000"/>
              </a:lnSpc>
            </a:pPr>
            <a:r>
              <a:rPr lang="en-US" sz="2600" dirty="0"/>
              <a:t>printStringLetters(['SoftUni']);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3328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07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Read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concatenate</a:t>
            </a:r>
            <a:r>
              <a:rPr lang="en-US" dirty="0"/>
              <a:t> them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reverse</a:t>
            </a:r>
            <a:r>
              <a:rPr lang="en-US" dirty="0"/>
              <a:t> them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Concatenate and Reverse Strings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3328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512" y="3773082"/>
            <a:ext cx="230841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tnedutsmaI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059030"/>
            <a:ext cx="230841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am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student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Curved Right Arrow 8"/>
          <p:cNvSpPr/>
          <p:nvPr/>
        </p:nvSpPr>
        <p:spPr>
          <a:xfrm>
            <a:off x="381724" y="3055041"/>
            <a:ext cx="381000" cy="11027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3505924" y="2059030"/>
            <a:ext cx="7924800" cy="31637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concatenateAndReverse(arr) {</a:t>
            </a:r>
          </a:p>
          <a:p>
            <a:r>
              <a:rPr lang="en-US" sz="2800" dirty="0"/>
              <a:t>  let allStrings = arr.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800" dirty="0"/>
              <a:t>('');</a:t>
            </a:r>
          </a:p>
          <a:p>
            <a:r>
              <a:rPr lang="en-US" sz="2800" dirty="0"/>
              <a:t>  let chars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Array.from</a:t>
            </a:r>
            <a:r>
              <a:rPr lang="en-US" sz="2800" dirty="0"/>
              <a:t>(allStrings);</a:t>
            </a:r>
          </a:p>
          <a:p>
            <a:r>
              <a:rPr lang="en-US" sz="2800" dirty="0"/>
              <a:t>  let revChars = chars.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reverse</a:t>
            </a:r>
            <a:r>
              <a:rPr lang="en-US" sz="2800" dirty="0"/>
              <a:t>();</a:t>
            </a:r>
          </a:p>
          <a:p>
            <a:r>
              <a:rPr lang="en-US" sz="2800" dirty="0"/>
              <a:t>  let revStr = revChars.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800" dirty="0"/>
              <a:t>('');</a:t>
            </a:r>
          </a:p>
          <a:p>
            <a:r>
              <a:rPr lang="en-US" sz="2800" dirty="0"/>
              <a:t>  return revStr;</a:t>
            </a:r>
            <a:endParaRPr lang="en-US" sz="2700" dirty="0"/>
          </a:p>
          <a:p>
            <a:r>
              <a:rPr lang="en-US" sz="2700" dirty="0"/>
              <a:t>}</a:t>
            </a: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3505924" y="5222740"/>
            <a:ext cx="79248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450" dirty="0"/>
              <a:t>concatenateAndReverse(['I',</a:t>
            </a:r>
            <a:r>
              <a:rPr lang="en-US" sz="2450" dirty="0">
                <a:latin typeface="+mn-lt"/>
              </a:rPr>
              <a:t> </a:t>
            </a:r>
            <a:r>
              <a:rPr lang="en-US" sz="2450" dirty="0"/>
              <a:t>'am',</a:t>
            </a:r>
            <a:r>
              <a:rPr lang="en-US" sz="2450" dirty="0">
                <a:latin typeface="+mn-lt"/>
              </a:rPr>
              <a:t> </a:t>
            </a:r>
            <a:r>
              <a:rPr lang="en-US" sz="2450" dirty="0"/>
              <a:t>'student'])</a:t>
            </a:r>
          </a:p>
        </p:txBody>
      </p:sp>
    </p:spTree>
    <p:extLst>
      <p:ext uri="{BB962C8B-B14F-4D97-AF65-F5344CB8AC3E}">
        <p14:creationId xmlns:p14="http://schemas.microsoft.com/office/powerpoint/2010/main" val="54606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2424835"/>
            <a:ext cx="9132600" cy="268247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58328"/>
            <a:ext cx="8938472" cy="820600"/>
          </a:xfrm>
        </p:spPr>
        <p:txBody>
          <a:bodyPr/>
          <a:lstStyle/>
          <a:p>
            <a:r>
              <a:rPr lang="en-US" dirty="0"/>
              <a:t>String Operations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noProof="1"/>
              <a:t>Substring, Split, Join, IndexOf, 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111882">
            <a:off x="2858929" y="706803"/>
            <a:ext cx="3226851" cy="257864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pic>
        <p:nvPicPr>
          <p:cNvPr id="1028" name="Picture 4" descr="Резултат с изображение за scissor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63517">
            <a:off x="5941558" y="330826"/>
            <a:ext cx="3153352" cy="315335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Резултат с изображение за hammer icon'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1402">
            <a:off x="8988185" y="3030820"/>
            <a:ext cx="2266854" cy="2120741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>
              <a:rot lat="192703" lon="1793530" rev="36991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445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Operations: Index-Of / Sub-String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3" y="3124200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am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JavaScript developer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sub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substr(start, length)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JavaScript developer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3" y="4878794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am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 developer";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sub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(5, 9);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startIndex, endIndex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Java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3" y="1369606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am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JavaScript developer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("Java"));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("java"));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-1</a:t>
            </a:r>
          </a:p>
        </p:txBody>
      </p:sp>
    </p:spTree>
    <p:extLst>
      <p:ext uri="{BB962C8B-B14F-4D97-AF65-F5344CB8AC3E}">
        <p14:creationId xmlns:p14="http://schemas.microsoft.com/office/powerpoint/2010/main" val="353328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2731</TotalTime>
  <Words>3276</Words>
  <Application>Microsoft Office PowerPoint</Application>
  <PresentationFormat>Custom</PresentationFormat>
  <Paragraphs>579</Paragraphs>
  <Slides>56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Strings and Regular Expressions</vt:lpstr>
      <vt:lpstr>Table of Contents</vt:lpstr>
      <vt:lpstr>Have a Question?</vt:lpstr>
      <vt:lpstr>Strings in JavaScript</vt:lpstr>
      <vt:lpstr>Strings in JavaScript</vt:lpstr>
      <vt:lpstr>Problem: Print String Letters</vt:lpstr>
      <vt:lpstr>Problem: Concatenate and Reverse Strings</vt:lpstr>
      <vt:lpstr>String Operations</vt:lpstr>
      <vt:lpstr>String Operations: Index-Of / Sub-String</vt:lpstr>
      <vt:lpstr>String Operations: Split / Replace</vt:lpstr>
      <vt:lpstr>Problem: Count Occurrences</vt:lpstr>
      <vt:lpstr>Problem: Extract Text from Parentheses</vt:lpstr>
      <vt:lpstr>Solution: Extract Text from Parentheses</vt:lpstr>
      <vt:lpstr>Problem: Aggregate Table</vt:lpstr>
      <vt:lpstr>Problem: Restaurant Bill</vt:lpstr>
      <vt:lpstr>Problem: Extract Username by Email</vt:lpstr>
      <vt:lpstr>Solution: Extract Username by Email</vt:lpstr>
      <vt:lpstr>Problem: Censorship</vt:lpstr>
      <vt:lpstr>Solution: Censorship</vt:lpstr>
      <vt:lpstr>HTML Escaping</vt:lpstr>
      <vt:lpstr>HTML Escaping</vt:lpstr>
      <vt:lpstr>Implementing HTML Escaping</vt:lpstr>
      <vt:lpstr>Problem: Print Strings as HTML List</vt:lpstr>
      <vt:lpstr>Solution: Print Strings as HTML List</vt:lpstr>
      <vt:lpstr>TODO: Unescaping</vt:lpstr>
      <vt:lpstr>Regular Expressions</vt:lpstr>
      <vt:lpstr>What are Regular Expressions?</vt:lpstr>
      <vt:lpstr>www.regexr.com</vt:lpstr>
      <vt:lpstr>More RegExp Patterns</vt:lpstr>
      <vt:lpstr>Validation by Regex</vt:lpstr>
      <vt:lpstr>Validation by RegExp in JS</vt:lpstr>
      <vt:lpstr>Problem: Email Validation</vt:lpstr>
      <vt:lpstr>Solution: Email Validation</vt:lpstr>
      <vt:lpstr>Regex Literals</vt:lpstr>
      <vt:lpstr>Split by RegExp in JS</vt:lpstr>
      <vt:lpstr>Problem: Expression Split</vt:lpstr>
      <vt:lpstr>Solution: Expression Split</vt:lpstr>
      <vt:lpstr>Find All Matches by RegExp in JS</vt:lpstr>
      <vt:lpstr>Problem: Match All Words</vt:lpstr>
      <vt:lpstr>Problem: Match Dates</vt:lpstr>
      <vt:lpstr>Solution: Match Dates (Using Groups)</vt:lpstr>
      <vt:lpstr>Problem: Parse Employee Data</vt:lpstr>
      <vt:lpstr>Analysis: Parse Employee Data</vt:lpstr>
      <vt:lpstr>Solution: Parse Employee Data</vt:lpstr>
      <vt:lpstr>Regex Replace</vt:lpstr>
      <vt:lpstr>Problem: Form Filler</vt:lpstr>
      <vt:lpstr>Example: Form Filler</vt:lpstr>
      <vt:lpstr>Solution: Form Filler </vt:lpstr>
      <vt:lpstr>Problem: Match Multiplication</vt:lpstr>
      <vt:lpstr>Practice: Strings and RegExp</vt:lpstr>
      <vt:lpstr>Summary</vt:lpstr>
      <vt:lpstr>Regular Expressions – Resources</vt:lpstr>
      <vt:lpstr>Regular Expressions – Resources (2)</vt:lpstr>
      <vt:lpstr>Strings and Regular Expressions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Regular Expressions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Svetlin Nakov</cp:lastModifiedBy>
  <cp:revision>197</cp:revision>
  <dcterms:created xsi:type="dcterms:W3CDTF">2014-01-02T17:00:34Z</dcterms:created>
  <dcterms:modified xsi:type="dcterms:W3CDTF">2016-09-30T10:08:03Z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